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6858000" cy="9906000" type="A4"/>
  <p:notesSz cx="7102475" cy="10233025"/>
  <p:embeddedFontLst>
    <p:embeddedFont>
      <p:font typeface="Noto Sans" panose="020B0502040504020204" pitchFamily="34" charset="0"/>
      <p:regular r:id="rId6"/>
      <p:bold r:id="rId7"/>
      <p:italic r:id="rId8"/>
      <p:boldItalic r:id="rId9"/>
    </p:embeddedFont>
    <p:embeddedFont>
      <p:font typeface="Meiryo UI" panose="02020500000000000000" charset="-128"/>
      <p:regular r:id="rId10"/>
      <p:bold r:id="rId11"/>
      <p:italic r:id="rId12"/>
      <p:boldItalic r:id="rId13"/>
    </p:embeddedFont>
    <p:embeddedFont>
      <p:font typeface="Meiryo" panose="02020500000000000000" charset="-128"/>
      <p:regular r:id="rId14"/>
      <p:bold r:id="rId15"/>
      <p:italic r:id="rId16"/>
      <p:boldItalic r:id="rId17"/>
    </p:embeddedFont>
    <p:embeddedFont>
      <p:font typeface="Oswald" panose="02020500000000000000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Teko SemiBold" panose="02000000000000000000" pitchFamily="2" charset="0"/>
      <p:bold r:id="rId3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1D1D2"/>
    <a:srgbClr val="6D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6618" y="17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theme" Target="theme/theme1.xml"/><Relationship Id="rId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429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93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6614-362B-41B3-AC37-BD24EBF3BD2C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07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12FB-333E-444B-8DB2-C57B8275AB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0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Picture + intro Text + Features + specs &amp; pack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0" y="0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101600" y="742898"/>
            <a:ext cx="5994089" cy="306608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PRODUCT SLOGAN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353967" y="1113367"/>
            <a:ext cx="2660649" cy="255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429580" y="1113367"/>
            <a:ext cx="3319563" cy="197751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16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1600" y="3970867"/>
            <a:ext cx="3165382" cy="5617388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Intro text </a:t>
            </a:r>
            <a:r>
              <a:rPr lang="nl-NL" altLang="zh-TW" dirty="0"/>
              <a:t>–</a:t>
            </a:r>
            <a:r>
              <a:rPr lang="en-US" altLang="zh-TW" dirty="0"/>
              <a:t> Noto Sans, Size 9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670799" y="77662"/>
            <a:ext cx="3078344" cy="248578"/>
          </a:xfrm>
        </p:spPr>
        <p:txBody>
          <a:bodyPr rIns="0">
            <a:noAutofit/>
          </a:bodyPr>
          <a:lstStyle>
            <a:lvl1pPr marL="0" indent="0" algn="r">
              <a:buNone/>
              <a:defRPr sz="16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PRODUCT NAME</a:t>
            </a:r>
            <a:endParaRPr lang="nl-NL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3429580" y="3392374"/>
            <a:ext cx="3319562" cy="5617388"/>
          </a:xfrm>
        </p:spPr>
        <p:txBody>
          <a:bodyPr lIns="0" tIns="0">
            <a:normAutofit/>
          </a:bodyPr>
          <a:lstStyle>
            <a:lvl1pPr marL="0" indent="0">
              <a:buNone/>
              <a:defRPr sz="90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SPECS &amp; Packing Info. </a:t>
            </a:r>
          </a:p>
          <a:p>
            <a:pPr lvl="0"/>
            <a:r>
              <a:rPr lang="nl-N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example sheets for easy to copy-paste tables</a:t>
            </a:r>
            <a:endParaRPr lang="nl-NL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01600" y="3709429"/>
            <a:ext cx="71269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 dirty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FEATURES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429580" y="3115375"/>
            <a:ext cx="111665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SPECIFICATIONS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B44395-FC14-4692-92E1-965826A9F7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0799" y="326240"/>
            <a:ext cx="3078344" cy="266970"/>
          </a:xfrm>
        </p:spPr>
        <p:txBody>
          <a:bodyPr rIns="0" anchor="b">
            <a:noAutofit/>
          </a:bodyPr>
          <a:lstStyle>
            <a:lvl1pPr marL="0" indent="0" algn="r">
              <a:buNone/>
              <a:defRPr sz="1100" b="1" cap="all" baseline="0">
                <a:solidFill>
                  <a:schemeClr val="bg2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pPr lvl="0"/>
            <a:r>
              <a:rPr lang="en-US" dirty="0"/>
              <a:t>CODE</a:t>
            </a:r>
            <a:endParaRPr lang="nl-NL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600" y="8094410"/>
            <a:ext cx="157030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nl-NL" sz="1200" b="1" cap="all" baseline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rPr>
              <a:t>PACKING INFORMATION</a:t>
            </a:r>
            <a:endParaRPr lang="nl-NL" sz="900" b="1" cap="all" baseline="0" dirty="0">
              <a:solidFill>
                <a:schemeClr val="accent1"/>
              </a:solidFill>
              <a:latin typeface="Oswald" panose="00000500000000000000" pitchFamily="2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6 Image + 6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98862" y="855442"/>
            <a:ext cx="6106713" cy="354234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zh-TW" dirty="0"/>
              <a:t>6 IMAGE + 6 PARAGRAPH – USED FOR FEATURES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541736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16" name="圖片版面配置區 13"/>
          <p:cNvSpPr>
            <a:spLocks noGrp="1"/>
          </p:cNvSpPr>
          <p:nvPr>
            <p:ph type="pic" sz="quarter" idx="20"/>
          </p:nvPr>
        </p:nvSpPr>
        <p:spPr>
          <a:xfrm>
            <a:off x="2566961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17" name="圖片版面配置區 13"/>
          <p:cNvSpPr>
            <a:spLocks noGrp="1"/>
          </p:cNvSpPr>
          <p:nvPr>
            <p:ph type="pic" sz="quarter" idx="21"/>
          </p:nvPr>
        </p:nvSpPr>
        <p:spPr>
          <a:xfrm>
            <a:off x="4592187" y="17072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13" name="圖片版面配置區 13"/>
          <p:cNvSpPr>
            <a:spLocks noGrp="1"/>
          </p:cNvSpPr>
          <p:nvPr>
            <p:ph type="pic" sz="quarter" idx="24"/>
          </p:nvPr>
        </p:nvSpPr>
        <p:spPr>
          <a:xfrm>
            <a:off x="560786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20" name="圖片版面配置區 13"/>
          <p:cNvSpPr>
            <a:spLocks noGrp="1"/>
          </p:cNvSpPr>
          <p:nvPr>
            <p:ph type="pic" sz="quarter" idx="26"/>
          </p:nvPr>
        </p:nvSpPr>
        <p:spPr>
          <a:xfrm>
            <a:off x="2586011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 b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21" name="圖片版面配置區 13"/>
          <p:cNvSpPr>
            <a:spLocks noGrp="1"/>
          </p:cNvSpPr>
          <p:nvPr>
            <p:ph type="pic" sz="quarter" idx="27"/>
          </p:nvPr>
        </p:nvSpPr>
        <p:spPr>
          <a:xfrm>
            <a:off x="4611237" y="5669679"/>
            <a:ext cx="1687114" cy="197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文字版面配置區 10"/>
          <p:cNvSpPr>
            <a:spLocks noGrp="1"/>
          </p:cNvSpPr>
          <p:nvPr>
            <p:ph type="body" sz="quarter" idx="19" hasCustomPrompt="1"/>
          </p:nvPr>
        </p:nvSpPr>
        <p:spPr>
          <a:xfrm>
            <a:off x="560786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  <p:sp>
        <p:nvSpPr>
          <p:cNvPr id="24" name="文字版面配置區 10">
            <a:extLst>
              <a:ext uri="{FF2B5EF4-FFF2-40B4-BE49-F238E27FC236}">
                <a16:creationId xmlns:a16="http://schemas.microsoft.com/office/drawing/2014/main" id="{AE3EF853-63EF-489A-A5F4-25F20A2F7C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786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26" name="文字版面配置區 10">
            <a:extLst>
              <a:ext uri="{FF2B5EF4-FFF2-40B4-BE49-F238E27FC236}">
                <a16:creationId xmlns:a16="http://schemas.microsoft.com/office/drawing/2014/main" id="{E0BA469E-5067-4A94-AA74-A81DC6A119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6011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29" name="文字版面配置區 10">
            <a:extLst>
              <a:ext uri="{FF2B5EF4-FFF2-40B4-BE49-F238E27FC236}">
                <a16:creationId xmlns:a16="http://schemas.microsoft.com/office/drawing/2014/main" id="{D8BA1257-E27D-4FE8-B5E9-8948D3D0AB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86011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0" name="文字版面配置區 10">
            <a:extLst>
              <a:ext uri="{FF2B5EF4-FFF2-40B4-BE49-F238E27FC236}">
                <a16:creationId xmlns:a16="http://schemas.microsoft.com/office/drawing/2014/main" id="{515927A9-76C2-4B65-AEC7-AF89D49E8D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1236" y="4109421"/>
            <a:ext cx="1687114" cy="23129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1" name="文字版面配置區 10">
            <a:extLst>
              <a:ext uri="{FF2B5EF4-FFF2-40B4-BE49-F238E27FC236}">
                <a16:creationId xmlns:a16="http://schemas.microsoft.com/office/drawing/2014/main" id="{7E00774E-27E6-4FE0-BA9D-EFFFB97082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11236" y="4429423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2" name="文字版面配置區 10">
            <a:extLst>
              <a:ext uri="{FF2B5EF4-FFF2-40B4-BE49-F238E27FC236}">
                <a16:creationId xmlns:a16="http://schemas.microsoft.com/office/drawing/2014/main" id="{6AACA3ED-8610-49E2-A334-234594CE6C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0786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3" name="文字版面配置區 10">
            <a:extLst>
              <a:ext uri="{FF2B5EF4-FFF2-40B4-BE49-F238E27FC236}">
                <a16:creationId xmlns:a16="http://schemas.microsoft.com/office/drawing/2014/main" id="{015E31CC-72C8-47DE-9A8C-6599F3BBE7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0786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4" name="文字版面配置區 10">
            <a:extLst>
              <a:ext uri="{FF2B5EF4-FFF2-40B4-BE49-F238E27FC236}">
                <a16:creationId xmlns:a16="http://schemas.microsoft.com/office/drawing/2014/main" id="{2F1A2A7D-1AB6-4A61-83D2-EA2A1ECD4A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86011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5" name="文字版面配置區 10">
            <a:extLst>
              <a:ext uri="{FF2B5EF4-FFF2-40B4-BE49-F238E27FC236}">
                <a16:creationId xmlns:a16="http://schemas.microsoft.com/office/drawing/2014/main" id="{A17CC4DA-EC69-4051-AA96-F41DD1245A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6011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  <p:sp>
        <p:nvSpPr>
          <p:cNvPr id="36" name="文字版面配置區 10">
            <a:extLst>
              <a:ext uri="{FF2B5EF4-FFF2-40B4-BE49-F238E27FC236}">
                <a16:creationId xmlns:a16="http://schemas.microsoft.com/office/drawing/2014/main" id="{A9F0EF41-BC63-48A0-89A8-5CD7D1FC4C2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11236" y="8046720"/>
            <a:ext cx="1687114" cy="2427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Title Case</a:t>
            </a:r>
            <a:endParaRPr lang="zh-TW" altLang="en-US" dirty="0"/>
          </a:p>
        </p:txBody>
      </p:sp>
      <p:sp>
        <p:nvSpPr>
          <p:cNvPr id="37" name="文字版面配置區 10">
            <a:extLst>
              <a:ext uri="{FF2B5EF4-FFF2-40B4-BE49-F238E27FC236}">
                <a16:creationId xmlns:a16="http://schemas.microsoft.com/office/drawing/2014/main" id="{9181A10E-2C69-4869-A12A-768182F7D7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11236" y="8375927"/>
            <a:ext cx="1687114" cy="727752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Start article content here.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380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4 Image + 4 Para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98862" y="855442"/>
            <a:ext cx="6106713" cy="354234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accent1"/>
                </a:solidFill>
                <a:latin typeface="Oswal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/>
              <a:t>4 IMAGE + 4 PARAGRAPH – USED FOR FEATURES</a:t>
            </a:r>
            <a:endParaRPr lang="zh-TW" altLang="en-US" dirty="0"/>
          </a:p>
        </p:txBody>
      </p:sp>
      <p:sp>
        <p:nvSpPr>
          <p:cNvPr id="1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398862" y="1707279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14" name="文字版面配置區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8862" y="4718286"/>
            <a:ext cx="2811064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"/>
            <a:ext cx="6858000" cy="63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文字版面配置區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94510" y="4740393"/>
            <a:ext cx="2811065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29" name="圖片版面配置區 13"/>
          <p:cNvSpPr>
            <a:spLocks noGrp="1"/>
          </p:cNvSpPr>
          <p:nvPr>
            <p:ph type="pic" sz="quarter" idx="19"/>
          </p:nvPr>
        </p:nvSpPr>
        <p:spPr>
          <a:xfrm>
            <a:off x="3694510" y="1707279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40" name="圖片版面配置區 13"/>
          <p:cNvSpPr>
            <a:spLocks noGrp="1"/>
          </p:cNvSpPr>
          <p:nvPr>
            <p:ph type="pic" sz="quarter" idx="20"/>
          </p:nvPr>
        </p:nvSpPr>
        <p:spPr>
          <a:xfrm>
            <a:off x="398861" y="5742091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sp>
        <p:nvSpPr>
          <p:cNvPr id="41" name="文字版面配置區 10"/>
          <p:cNvSpPr>
            <a:spLocks noGrp="1"/>
          </p:cNvSpPr>
          <p:nvPr>
            <p:ph type="body" sz="quarter" idx="21" hasCustomPrompt="1"/>
          </p:nvPr>
        </p:nvSpPr>
        <p:spPr>
          <a:xfrm>
            <a:off x="398861" y="8753098"/>
            <a:ext cx="2811064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42" name="文字版面配置區 10"/>
          <p:cNvSpPr>
            <a:spLocks noGrp="1"/>
          </p:cNvSpPr>
          <p:nvPr>
            <p:ph type="body" sz="quarter" idx="22" hasCustomPrompt="1"/>
          </p:nvPr>
        </p:nvSpPr>
        <p:spPr>
          <a:xfrm>
            <a:off x="3694509" y="8775205"/>
            <a:ext cx="2811065" cy="784107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53565A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lvl1pPr>
          </a:lstStyle>
          <a:p>
            <a:pPr lvl="0"/>
            <a:r>
              <a:rPr lang="en-US" altLang="zh-TW" dirty="0"/>
              <a:t>Article content / Noto Sans size 9</a:t>
            </a:r>
            <a:endParaRPr lang="zh-TW" altLang="en-US" dirty="0"/>
          </a:p>
        </p:txBody>
      </p:sp>
      <p:sp>
        <p:nvSpPr>
          <p:cNvPr id="43" name="圖片版面配置區 13"/>
          <p:cNvSpPr>
            <a:spLocks noGrp="1"/>
          </p:cNvSpPr>
          <p:nvPr>
            <p:ph type="pic" sz="quarter" idx="23"/>
          </p:nvPr>
        </p:nvSpPr>
        <p:spPr>
          <a:xfrm>
            <a:off x="3694509" y="5742091"/>
            <a:ext cx="2811064" cy="2815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73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/>
              <a:t>Click icon to add picture</a:t>
            </a:r>
            <a:endParaRPr lang="zh-TW" altLang="en-US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32" y="-39639"/>
            <a:ext cx="1264956" cy="7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Packing_EXA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 hasCustomPrompt="1"/>
          </p:nvPr>
        </p:nvSpPr>
        <p:spPr>
          <a:xfrm>
            <a:off x="351237" y="636366"/>
            <a:ext cx="5994089" cy="996823"/>
          </a:xfrm>
        </p:spPr>
        <p:txBody>
          <a:bodyPr anchor="t">
            <a:noAutofit/>
          </a:bodyPr>
          <a:lstStyle>
            <a:lvl1pPr algn="l">
              <a:defRPr lang="en-US" altLang="zh-TW" sz="1600" b="1" i="0" u="none" strike="noStrike" cap="all" baseline="0" smtClean="0">
                <a:solidFill>
                  <a:schemeClr val="tx1"/>
                </a:solidFill>
                <a:latin typeface="Oswal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dirty="0"/>
              <a:t>EXAMPLE SHEET – COPY PASTE CONTENTS THEN REMOVE 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68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343A-538C-40FB-9B32-DC04E5652D63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52B-4416-4820-A1B8-03A1A483DB7C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57836-9962-460E-AA8E-7968F242868F}"/>
              </a:ext>
            </a:extLst>
          </p:cNvPr>
          <p:cNvSpPr/>
          <p:nvPr userDrawn="1"/>
        </p:nvSpPr>
        <p:spPr>
          <a:xfrm>
            <a:off x="0" y="9726000"/>
            <a:ext cx="6858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0" r:id="rId4"/>
  </p:sldLayoutIdLst>
  <p:txStyles>
    <p:titleStyle>
      <a:lvl1pPr algn="l" defTabSz="417899" rtl="0" eaLnBrk="1" latinLnBrk="0" hangingPunct="1">
        <a:lnSpc>
          <a:spcPct val="90000"/>
        </a:lnSpc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Oswald" panose="00000500000000000000" pitchFamily="2" charset="0"/>
          <a:ea typeface="+mj-ea"/>
          <a:cs typeface="+mj-cs"/>
        </a:defRPr>
      </a:lvl1pPr>
    </p:titleStyle>
    <p:bodyStyle>
      <a:lvl1pPr marL="0" indent="0" algn="l" defTabSz="41789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lvl1pPr>
      <a:lvl2pPr marL="313424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223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3pPr>
      <a:lvl4pPr marL="73132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940273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14922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172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12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071" indent="-104475" algn="l" defTabSz="41789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50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89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49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798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47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64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596" algn="l" defTabSz="41789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精致至极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9580" y="1010779"/>
            <a:ext cx="3403020" cy="20836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经典美学，风采再现</a:t>
            </a: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TD500 Mesh V2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采用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Cooler Master TD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系列经典几何元素，搭配最新研发的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CF120 ARGB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风扇，随著观看角度呈现变化万千的灯光效果，反映出现代电竞玩家独特的个人风格与品味。</a:t>
            </a:r>
          </a:p>
          <a:p>
            <a:pPr>
              <a:lnSpc>
                <a:spcPct val="150000"/>
              </a:lnSpc>
            </a:pPr>
            <a:endParaRPr lang="zh-CN" alt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独家精密冲孔网保留大量进气并且具有同时过滤灰尘的特性，伴您享受上等的电竞体验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使用顺畅不延迟、练等更是平步青云。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V2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版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I/O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升级</a:t>
            </a:r>
            <a:r>
              <a:rPr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USB 3.2 Gen 2 Type C</a:t>
            </a:r>
            <a:r>
              <a:rPr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，传输稳定快速， 娱乐、办公样样通。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01600" y="3970866"/>
            <a:ext cx="3165382" cy="4477173"/>
          </a:xfrm>
        </p:spPr>
        <p:txBody>
          <a:bodyPr>
            <a:normAutofit/>
          </a:bodyPr>
          <a:lstStyle/>
          <a:p>
            <a:r>
              <a:rPr lang="zh-CN" altLang="en-US" sz="800" b="1" dirty="0"/>
              <a:t>多边形网孔 </a:t>
            </a:r>
            <a:r>
              <a:rPr lang="en-US" altLang="zh-CN" sz="800" b="1" dirty="0"/>
              <a:t>–</a:t>
            </a:r>
          </a:p>
          <a:p>
            <a:r>
              <a:rPr lang="zh-CN" altLang="en-US" sz="800" dirty="0"/>
              <a:t>由</a:t>
            </a:r>
            <a:r>
              <a:rPr lang="en-US" altLang="zh-CN" sz="800" dirty="0"/>
              <a:t>Cooler Master</a:t>
            </a:r>
            <a:r>
              <a:rPr lang="zh-CN" altLang="en-US" sz="800" dirty="0"/>
              <a:t>独家精密冲孔网技术打造的几何立体前面板，不仅拥有大量进气的特性还能同时有效过滤灰尘。</a:t>
            </a:r>
            <a:endParaRPr lang="en-US" altLang="zh-CN" sz="800" dirty="0"/>
          </a:p>
          <a:p>
            <a:endParaRPr lang="en-US" sz="800" dirty="0"/>
          </a:p>
          <a:p>
            <a:r>
              <a:rPr lang="zh-CN" altLang="en-US" sz="800" b="1" dirty="0"/>
              <a:t>内置三颗</a:t>
            </a:r>
            <a:r>
              <a:rPr lang="en-US" altLang="zh-CN" sz="800" b="1" dirty="0"/>
              <a:t>ARGB</a:t>
            </a:r>
            <a:r>
              <a:rPr lang="zh-CN" altLang="en-US" sz="800" b="1" dirty="0"/>
              <a:t>风扇 </a:t>
            </a:r>
            <a:r>
              <a:rPr lang="en-US" altLang="zh-CN" sz="800" b="1" dirty="0"/>
              <a:t>– </a:t>
            </a:r>
          </a:p>
          <a:p>
            <a:r>
              <a:rPr lang="zh-CN" altLang="en-US" sz="800" dirty="0"/>
              <a:t>标配三颗</a:t>
            </a:r>
            <a:r>
              <a:rPr lang="en-US" altLang="zh-CN" sz="800" dirty="0"/>
              <a:t>ARGB</a:t>
            </a:r>
            <a:r>
              <a:rPr lang="zh-CN" altLang="en-US" sz="800" dirty="0"/>
              <a:t>风扇，不仅能稳定为系统提供源源不绝的气流，更为前面板染上一抹七彩光辉，享受独特迷人的灯光效果。</a:t>
            </a:r>
            <a:endParaRPr lang="en-US" altLang="zh-CN" sz="800" dirty="0"/>
          </a:p>
          <a:p>
            <a:endParaRPr lang="en-US" sz="800" dirty="0"/>
          </a:p>
          <a:p>
            <a:r>
              <a:rPr lang="zh-TW" altLang="en-US" sz="800" b="1" dirty="0"/>
              <a:t>支持</a:t>
            </a:r>
            <a:r>
              <a:rPr lang="en-US" altLang="zh-TW" sz="800" b="1" dirty="0"/>
              <a:t>USB 3.2 Gen 2 Type C –</a:t>
            </a:r>
          </a:p>
          <a:p>
            <a:r>
              <a:rPr lang="en-US" altLang="zh-TW" sz="800" dirty="0"/>
              <a:t>I/O</a:t>
            </a:r>
            <a:r>
              <a:rPr lang="zh-TW" altLang="en-US" sz="800" dirty="0"/>
              <a:t>面板附有</a:t>
            </a:r>
            <a:r>
              <a:rPr lang="en-US" altLang="zh-TW" sz="800" dirty="0"/>
              <a:t>USB 3.2 Gen 2 Type C</a:t>
            </a:r>
            <a:r>
              <a:rPr lang="zh-TW" altLang="en-US" sz="800" dirty="0"/>
              <a:t>接头，让您资料传输快速不卡顿，兼容更多设备。</a:t>
            </a:r>
            <a:endParaRPr lang="en-US" altLang="zh-TW" sz="800" dirty="0"/>
          </a:p>
          <a:p>
            <a:endParaRPr lang="en-US" sz="800" dirty="0"/>
          </a:p>
          <a:p>
            <a:r>
              <a:rPr lang="zh-CN" altLang="en-US" sz="800" b="1" dirty="0"/>
              <a:t>多元化散热选择</a:t>
            </a:r>
            <a:r>
              <a:rPr lang="en-US" altLang="zh-CN" sz="800" b="1" dirty="0"/>
              <a:t>–</a:t>
            </a:r>
          </a:p>
          <a:p>
            <a:r>
              <a:rPr lang="zh-CN" altLang="en-US" sz="800" dirty="0"/>
              <a:t>全机身可安装多达七颗</a:t>
            </a:r>
            <a:r>
              <a:rPr lang="en-US" altLang="zh-CN" sz="800" dirty="0"/>
              <a:t>120mm</a:t>
            </a:r>
            <a:r>
              <a:rPr lang="zh-CN" altLang="en-US" sz="800" dirty="0"/>
              <a:t>风扇且前面板与上盖皆可以安装</a:t>
            </a:r>
            <a:r>
              <a:rPr lang="en-US" altLang="zh-CN" sz="800" dirty="0"/>
              <a:t>360mm</a:t>
            </a:r>
            <a:r>
              <a:rPr lang="zh-CN" altLang="en-US" sz="800" dirty="0"/>
              <a:t>水冷排，确保系统高效散热，效能稳定不受限。</a:t>
            </a:r>
            <a:endParaRPr lang="en-US" altLang="zh-CN" sz="800" dirty="0"/>
          </a:p>
          <a:p>
            <a:endParaRPr lang="en-US" altLang="zh-TW" sz="800" dirty="0"/>
          </a:p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免工具水晶钢化玻璃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钢化玻璃侧透采用面工具拆装设计、表面刻有水晶纹理，安装便利且外观吸睛。若有搬运需求，使用者可以另外加装一颗螺丝加强固定侧板，确保移动过程不滑落。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TW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sz="800" b="1" dirty="0"/>
              <a:t>可拆式</a:t>
            </a:r>
            <a:r>
              <a:rPr lang="zh-CN" altLang="en-US" sz="800" b="1" dirty="0"/>
              <a:t>电</a:t>
            </a:r>
            <a:r>
              <a:rPr lang="zh-TW" altLang="en-US" sz="800" b="1" dirty="0"/>
              <a:t>源遮罩</a:t>
            </a:r>
            <a:r>
              <a:rPr lang="en-US" altLang="zh-CN" sz="800" b="1" dirty="0"/>
              <a:t>-</a:t>
            </a:r>
            <a:endParaRPr lang="en-US" altLang="zh-TW" sz="800" b="1" dirty="0"/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TD500 Mesh V2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所标配的电源遮罩采用可拆式设计，使用者可以自由选择遮蔽或展示电源侧面设计。若不使用电源遮罩则可收纳于主机板架上，让您的系统更简洁，颜值加分。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TW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可拆式上盖 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机箱上盖采用可拆式设计，使用者可以先拆除上板，将水冷排直接安装于上板后再装回机箱内，操作更便利，安装不再受小空间限制。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TD500 </a:t>
            </a:r>
            <a:r>
              <a:rPr lang="en-US" b="0" dirty="0"/>
              <a:t>Mesh V2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670799" y="386961"/>
            <a:ext cx="3078344" cy="207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050" b="0" kern="1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j-lt"/>
                <a:ea typeface="Microsoft YaHei" panose="020B0503020204020204" pitchFamily="34" charset="-122"/>
                <a:cs typeface="Teko SemiBold" panose="02000000000000000000" pitchFamily="2" charset="0"/>
              </a:rPr>
              <a:t>TD500V2-KGNN-SCN /TD500V2-WGNN-SCN</a:t>
            </a:r>
            <a:r>
              <a:rPr lang="zh-CN" altLang="en-US" sz="1050" b="0" kern="1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j-lt"/>
                <a:ea typeface="Microsoft YaHei" panose="020B0503020204020204" pitchFamily="34" charset="-122"/>
                <a:cs typeface="Teko SemiBold" panose="02000000000000000000" pitchFamily="2" charset="0"/>
              </a:rPr>
              <a:t> </a:t>
            </a:r>
            <a:endParaRPr lang="en-US" altLang="zh-TW" sz="1050" b="0" kern="10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+mj-lt"/>
              <a:ea typeface="Microsoft YaHei" panose="020B0503020204020204" pitchFamily="34" charset="-122"/>
              <a:cs typeface="Teko SemiBold" panose="02000000000000000000" pitchFamily="2" charset="0"/>
            </a:endParaRPr>
          </a:p>
        </p:txBody>
      </p:sp>
      <p:graphicFrame>
        <p:nvGraphicFramePr>
          <p:cNvPr id="14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39534"/>
              </p:ext>
            </p:extLst>
          </p:nvPr>
        </p:nvGraphicFramePr>
        <p:xfrm>
          <a:off x="101603" y="8459125"/>
          <a:ext cx="3165379" cy="8074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4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589">
                  <a:extLst>
                    <a:ext uri="{9D8B030D-6E8A-4147-A177-3AD203B41FA5}">
                      <a16:colId xmlns:a16="http://schemas.microsoft.com/office/drawing/2014/main" val="2824332922"/>
                    </a:ext>
                  </a:extLst>
                </a:gridCol>
              </a:tblGrid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P/N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TD500V2-KGNN-SCN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TD500V2-WGNN-SCN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42927"/>
                  </a:ext>
                </a:extLst>
              </a:tr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EAN</a:t>
                      </a:r>
                      <a:endParaRPr lang="en-US" sz="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6928968317555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6928968317548</a:t>
                      </a:r>
                    </a:p>
                  </a:txBody>
                  <a:tcPr marL="9525" marR="9525" marT="9525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96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UPC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altLang="zh-CN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>
                          <a:solidFill>
                            <a:schemeClr val="tx1"/>
                          </a:solidFill>
                          <a:latin typeface="+mn-lt"/>
                        </a:rPr>
                        <a:t>Net weight</a:t>
                      </a:r>
                      <a:endParaRPr lang="nl-NL" sz="700" b="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b="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b="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7.7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b="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tx1"/>
                          </a:solidFill>
                          <a:latin typeface="+mn-lt"/>
                        </a:rPr>
                        <a:t>Gross weight</a:t>
                      </a:r>
                      <a:endParaRPr lang="nl-NL" sz="70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9.2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9.2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+mn-lt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kg</a:t>
                      </a:r>
                      <a:endParaRPr lang="nl-NL" sz="700" dirty="0">
                        <a:solidFill>
                          <a:schemeClr val="tx1"/>
                        </a:solidFill>
                        <a:latin typeface="+mn-lt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42"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tx1"/>
                          </a:solidFill>
                        </a:rPr>
                        <a:t>Carton dimension</a:t>
                      </a:r>
                      <a:r>
                        <a:rPr lang="nl-NL" sz="700" baseline="0" dirty="0">
                          <a:solidFill>
                            <a:schemeClr val="tx1"/>
                          </a:solidFill>
                        </a:rPr>
                        <a:t> (L x W x H)</a:t>
                      </a:r>
                      <a:endParaRPr lang="nl-NL" sz="7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7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558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x290x584mm</a:t>
                      </a:r>
                      <a:endParaRPr lang="nl-NL" sz="7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altLang="zh-TW" sz="7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558</a:t>
                      </a:r>
                      <a:r>
                        <a:rPr lang="en-US" altLang="zh-CN" sz="7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Verdana" panose="020B0604030504040204" pitchFamily="34" charset="0"/>
                        </a:rPr>
                        <a:t>x290x584mm</a:t>
                      </a:r>
                      <a:endParaRPr lang="nl-NL" altLang="zh-TW" sz="7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62729"/>
              </p:ext>
            </p:extLst>
          </p:nvPr>
        </p:nvGraphicFramePr>
        <p:xfrm>
          <a:off x="3429580" y="3362327"/>
          <a:ext cx="3404695" cy="61496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4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415">
                  <a:extLst>
                    <a:ext uri="{9D8B030D-6E8A-4147-A177-3AD203B41FA5}">
                      <a16:colId xmlns:a16="http://schemas.microsoft.com/office/drawing/2014/main" val="2227312114"/>
                    </a:ext>
                  </a:extLst>
                </a:gridCol>
              </a:tblGrid>
              <a:tr h="25717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产品名称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baseline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TD500 </a:t>
                      </a: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Mesh V2</a:t>
                      </a:r>
                      <a:r>
                        <a:rPr lang="zh-TW" altLang="en-US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星曜黑 </a:t>
                      </a:r>
                      <a:r>
                        <a:rPr lang="en-US" altLang="zh-TW" sz="700" b="0" kern="100" baseline="0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 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baseline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TD500 Mesh V2</a:t>
                      </a:r>
                      <a:r>
                        <a:rPr lang="zh-TW" altLang="en-US" sz="700" b="0" kern="100" baseline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星曜白</a:t>
                      </a:r>
                      <a:endParaRPr lang="zh-TW" altLang="zh-TW" sz="700" b="0" kern="100" baseline="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产品型号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TD500V2-KGNN-SCN</a:t>
                      </a:r>
                      <a:endParaRPr lang="en-US" alt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TD500V2-WGNN-SCN</a:t>
                      </a:r>
                      <a:endParaRPr lang="zh-TW" altLang="nl-NL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外观颜色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黑色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白色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材质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6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外部</a:t>
                      </a:r>
                      <a:endParaRPr lang="en-US" sz="6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钢，冲孔网，塑料</a:t>
                      </a:r>
                      <a:endParaRPr lang="en-US" sz="7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6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左侧板</a:t>
                      </a:r>
                      <a:endParaRPr lang="zh-TW" sz="6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钢化玻璃</a:t>
                      </a:r>
                      <a:endParaRPr lang="en-US" sz="7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13">
                <a:tc row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尺寸</a:t>
                      </a:r>
                      <a:endParaRPr lang="en-US" altLang="zh-CN" sz="70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(L x W x H)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包括凸出部分</a:t>
                      </a:r>
                      <a:endParaRPr lang="zh-TW" altLang="en-US" sz="6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7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499x210x500mm</a:t>
                      </a:r>
                      <a:endParaRPr lang="en-US" alt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428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0" kern="100" baseline="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不包含凸出部分</a:t>
                      </a:r>
                      <a:endParaRPr lang="zh-TW" altLang="en-US" sz="6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/>
                          <a:cs typeface="Verdana" panose="020B0604030504040204" pitchFamily="34" charset="0"/>
                        </a:rPr>
                        <a:t> 430x210x477mm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9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主板兼容性</a:t>
                      </a:r>
                      <a:endParaRPr lang="zh-TW" altLang="zh-CN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i="0" kern="12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Mini-ITX, Micro-ATX, ATX, SSI-CEB, </a:t>
                      </a: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E-ATX*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(*</a:t>
                      </a: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最大</a:t>
                      </a: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 12” x 10.7” </a:t>
                      </a: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主板</a:t>
                      </a: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可能影响理线</a:t>
                      </a: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) </a:t>
                      </a:r>
                      <a:endParaRPr lang="en-US" altLang="zh-TW" sz="700" b="0" i="0" kern="12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扩展插槽</a:t>
                      </a:r>
                      <a:endParaRPr lang="zh-TW" altLang="zh-CN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7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硬盘位</a:t>
                      </a:r>
                      <a:endParaRPr lang="zh-TW" altLang="zh-CN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5.25“ ODD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N/A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2.5”/3.5” combo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2.5” SSD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I/O </a:t>
                      </a:r>
                      <a:r>
                        <a:rPr lang="zh-CN" altLang="en-US" sz="70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面板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USB</a:t>
                      </a:r>
                      <a:r>
                        <a:rPr lang="en-US" altLang="zh-TW" sz="700" b="0" kern="100" baseline="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CN" altLang="en-US" sz="700" b="0" kern="100" baseline="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接口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x USB 3.2 Gen 1</a:t>
                      </a:r>
                      <a:r>
                        <a:rPr lang="de-DE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de-DE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de-DE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1x USB3.2 Gen 2 type C</a:t>
                      </a:r>
                      <a:endParaRPr lang="de-DE" sz="7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0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音频接口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Audio</a:t>
                      </a:r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jack x1</a:t>
                      </a:r>
                      <a:endParaRPr lang="en-US" sz="7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89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6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其他</a:t>
                      </a:r>
                      <a:endParaRPr lang="zh-TW" sz="6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altLang="zh-TW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to 3 ARGB</a:t>
                      </a:r>
                      <a:r>
                        <a:rPr lang="zh-CN" altLang="en-US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线材</a:t>
                      </a:r>
                      <a:endParaRPr lang="en-US" altLang="zh-CN" sz="7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altLang="zh-CN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to 3 3pin</a:t>
                      </a:r>
                      <a:r>
                        <a:rPr lang="zh-CN" altLang="en-US" sz="7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Verdana" panose="020B0604030504040204" pitchFamily="34" charset="0"/>
                        </a:rPr>
                        <a:t>风扇线材</a:t>
                      </a:r>
                      <a:endParaRPr lang="zh-TW" altLang="en-US" sz="7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标配风扇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顶部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N/A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前部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3 x 120mm</a:t>
                      </a:r>
                      <a:r>
                        <a:rPr lang="en-US" altLang="zh-TW" sz="700" b="0" kern="100" baseline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 CF120 ARGB</a:t>
                      </a:r>
                      <a:endParaRPr lang="zh-TW" altLang="en-US" sz="5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后部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N/A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90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风扇兼容性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顶部</a:t>
                      </a:r>
                      <a:endParaRPr lang="en-US" sz="7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 x 120mm</a:t>
                      </a:r>
                    </a:p>
                    <a:p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x 140mm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前部</a:t>
                      </a:r>
                      <a:endParaRPr lang="en-US" sz="7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 x 120mm</a:t>
                      </a:r>
                    </a:p>
                    <a:p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x 140mm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后部</a:t>
                      </a:r>
                      <a:endParaRPr lang="en-US" sz="7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x 120mm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93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水冷排支持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1789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kern="12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顶部</a:t>
                      </a:r>
                      <a:endParaRPr lang="en-US" sz="700" kern="12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120/140/240/280</a:t>
                      </a:r>
                      <a:r>
                        <a:rPr lang="en-US" altLang="zh-CN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/360mm</a:t>
                      </a:r>
                    </a:p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i="1" kern="12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700" i="1" kern="12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推荐最大厚度</a:t>
                      </a:r>
                      <a:r>
                        <a:rPr lang="en-US" altLang="zh-CN" sz="700" i="1" kern="12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55mm</a:t>
                      </a:r>
                      <a:r>
                        <a:rPr lang="zh-CN" altLang="en-US" sz="700" i="1" kern="12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）</a:t>
                      </a:r>
                      <a:endParaRPr lang="zh-TW" altLang="zh-TW" sz="700" kern="12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前部</a:t>
                      </a:r>
                      <a:endParaRPr lang="en-US" sz="7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120 / 140 / 240</a:t>
                      </a:r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/ 280 / 360mm</a:t>
                      </a:r>
                      <a:endParaRPr lang="en-US" sz="7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700" dirty="0">
                          <a:solidFill>
                            <a:schemeClr val="tx2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后部</a:t>
                      </a:r>
                      <a:endParaRPr lang="en-US" sz="700" dirty="0">
                        <a:solidFill>
                          <a:schemeClr val="tx2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120mm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031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硬件兼容性</a:t>
                      </a:r>
                      <a:endParaRPr lang="zh-TW" altLang="zh-CN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CPU</a:t>
                      </a: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散热器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165mm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93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电源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200mm</a:t>
                      </a:r>
                      <a:r>
                        <a:rPr lang="en-US" altLang="zh-TW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zh-TW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</a:br>
                      <a:r>
                        <a:rPr lang="en-US" altLang="zh-TW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zh-CN" altLang="en-US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推荐最大</a:t>
                      </a:r>
                      <a:r>
                        <a:rPr lang="en-US" altLang="zh-CN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170mm</a:t>
                      </a:r>
                      <a:r>
                        <a:rPr lang="en-US" altLang="zh-TW" sz="700" b="0" i="1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Noto Sans Med" panose="020B0602040504020204" pitchFamily="34"/>
                        </a:rPr>
                        <a:t>独立显卡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Noto Sans Med" panose="020B0602040504020204" pitchFamily="34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410mm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理线空间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主板背面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19mm</a:t>
                      </a:r>
                      <a:endParaRPr lang="zh-TW" sz="7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防尘滤网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底部，前部，顶部</a:t>
                      </a:r>
                      <a:endParaRPr lang="zh-TW" altLang="en-US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Noto Sans CJK SC Medium" pitchFamily="34" charset="-128"/>
                          <a:ea typeface="Noto Sans CJK SC Medium" pitchFamily="34" charset="-128"/>
                          <a:cs typeface="Verdana" panose="020B0604030504040204" pitchFamily="34" charset="0"/>
                        </a:rPr>
                        <a:t>底部，前部，顶部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Noto Sans CJK SC Medium" pitchFamily="34" charset="-128"/>
                        <a:ea typeface="Noto Sans CJK SC Medium" pitchFamily="34" charset="-128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1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电源兼容性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ATX</a:t>
                      </a:r>
                    </a:p>
                  </a:txBody>
                  <a:tcPr marL="45958" marR="45958" marT="0" marB="0" anchor="ctr">
                    <a:solidFill>
                      <a:srgbClr val="D1D1D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kern="100" dirty="0">
                          <a:effectLst/>
                          <a:latin typeface="Noto Sans CJK SC Medium" pitchFamily="34" charset="-128"/>
                          <a:ea typeface="Noto Sans CJK SC Medium" pitchFamily="34" charset="-128"/>
                        </a:rPr>
                        <a:t>ATX</a:t>
                      </a:r>
                    </a:p>
                  </a:txBody>
                  <a:tcPr marL="45958" marR="45958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3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Verdana" panose="020B0604030504040204" pitchFamily="34" charset="0"/>
                        </a:rPr>
                        <a:t>质保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 Years</a:t>
                      </a:r>
                      <a:endParaRPr lang="zh-TW" altLang="en-US" sz="700" b="0" kern="100" dirty="0">
                        <a:solidFill>
                          <a:schemeClr val="tx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700" b="0" kern="100" dirty="0">
                          <a:solidFill>
                            <a:schemeClr val="tx2"/>
                          </a:solidFill>
                          <a:effectLst/>
                          <a:latin typeface="Noto Sans CJK SC Medium" pitchFamily="34" charset="-128"/>
                          <a:ea typeface="Noto Sans CJK SC Medium" pitchFamily="34" charset="-128"/>
                          <a:cs typeface="Verdana" panose="020B0604030504040204" pitchFamily="34" charset="0"/>
                        </a:rPr>
                        <a:t>2 Years</a:t>
                      </a: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Noto Sans CJK SC Medium" pitchFamily="34" charset="-128"/>
                        <a:ea typeface="Noto Sans CJK SC Medium" pitchFamily="34" charset="-128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2" y="1483261"/>
            <a:ext cx="2129288" cy="21292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" y="1356394"/>
            <a:ext cx="2299335" cy="22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4759699" y="1837930"/>
            <a:ext cx="434975" cy="153888"/>
            <a:chOff x="4750159" y="1798536"/>
            <a:chExt cx="434975" cy="153888"/>
          </a:xfrm>
        </p:grpSpPr>
        <p:sp>
          <p:nvSpPr>
            <p:cNvPr id="27" name="矩形 26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237305" y="1839608"/>
            <a:ext cx="434975" cy="153888"/>
            <a:chOff x="4736450" y="1798536"/>
            <a:chExt cx="434975" cy="153888"/>
          </a:xfrm>
        </p:grpSpPr>
        <p:sp>
          <p:nvSpPr>
            <p:cNvPr id="31" name="矩形 30"/>
            <p:cNvSpPr/>
            <p:nvPr/>
          </p:nvSpPr>
          <p:spPr>
            <a:xfrm>
              <a:off x="4736450" y="1826235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5726545" y="1841105"/>
            <a:ext cx="434975" cy="153888"/>
            <a:chOff x="4750159" y="1801711"/>
            <a:chExt cx="434975" cy="153888"/>
          </a:xfrm>
        </p:grpSpPr>
        <p:sp>
          <p:nvSpPr>
            <p:cNvPr id="34" name="矩形 33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783483" y="1801711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 rot="5400000">
            <a:off x="6230552" y="2241671"/>
            <a:ext cx="434975" cy="153888"/>
            <a:chOff x="4750159" y="1798536"/>
            <a:chExt cx="434975" cy="153888"/>
          </a:xfrm>
        </p:grpSpPr>
        <p:sp>
          <p:nvSpPr>
            <p:cNvPr id="37" name="矩形 36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 rot="5400000">
            <a:off x="6230552" y="2728812"/>
            <a:ext cx="434975" cy="153888"/>
            <a:chOff x="4750159" y="1798536"/>
            <a:chExt cx="434975" cy="153888"/>
          </a:xfrm>
        </p:grpSpPr>
        <p:sp>
          <p:nvSpPr>
            <p:cNvPr id="40" name="矩形 39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 rot="5400000">
            <a:off x="6230552" y="3223389"/>
            <a:ext cx="434975" cy="153888"/>
            <a:chOff x="4750159" y="1798536"/>
            <a:chExt cx="434975" cy="153888"/>
          </a:xfrm>
        </p:grpSpPr>
        <p:sp>
          <p:nvSpPr>
            <p:cNvPr id="43" name="矩形 42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78196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 rot="5400000">
            <a:off x="4402980" y="2325641"/>
            <a:ext cx="434975" cy="153888"/>
            <a:chOff x="4750159" y="1798537"/>
            <a:chExt cx="434975" cy="153888"/>
          </a:xfrm>
        </p:grpSpPr>
        <p:sp>
          <p:nvSpPr>
            <p:cNvPr id="46" name="矩形 45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776050" y="1798537"/>
              <a:ext cx="383193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120mm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797838" y="1684010"/>
            <a:ext cx="575907" cy="153888"/>
            <a:chOff x="4750159" y="1798536"/>
            <a:chExt cx="449683" cy="153888"/>
          </a:xfrm>
        </p:grpSpPr>
        <p:sp>
          <p:nvSpPr>
            <p:cNvPr id="49" name="矩形 48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5461334" y="1686569"/>
            <a:ext cx="575907" cy="153888"/>
            <a:chOff x="4750159" y="1798536"/>
            <a:chExt cx="449683" cy="153888"/>
          </a:xfrm>
        </p:grpSpPr>
        <p:sp>
          <p:nvSpPr>
            <p:cNvPr id="52" name="矩形 51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 rot="5400000">
            <a:off x="6316173" y="3118052"/>
            <a:ext cx="575907" cy="153888"/>
            <a:chOff x="4750159" y="1798536"/>
            <a:chExt cx="449683" cy="153888"/>
          </a:xfrm>
        </p:grpSpPr>
        <p:sp>
          <p:nvSpPr>
            <p:cNvPr id="55" name="矩形 54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 rot="5400000">
            <a:off x="6313973" y="2462441"/>
            <a:ext cx="575907" cy="153888"/>
            <a:chOff x="4750159" y="1798536"/>
            <a:chExt cx="449683" cy="153888"/>
          </a:xfrm>
        </p:grpSpPr>
        <p:sp>
          <p:nvSpPr>
            <p:cNvPr id="58" name="矩形 57"/>
            <p:cNvSpPr/>
            <p:nvPr/>
          </p:nvSpPr>
          <p:spPr>
            <a:xfrm>
              <a:off x="4750159" y="1826268"/>
              <a:ext cx="434975" cy="984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4831542" y="1798536"/>
              <a:ext cx="3683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" b="1" dirty="0">
                  <a:solidFill>
                    <a:schemeClr val="accent6"/>
                  </a:solidFill>
                </a:rPr>
                <a:t>140mm</a:t>
              </a:r>
              <a:endParaRPr lang="zh-TW" altLang="en-US" sz="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DAF54738-70F1-A1E8-3F55-EB50D1CFE91F}"/>
              </a:ext>
            </a:extLst>
          </p:cNvPr>
          <p:cNvSpPr txBox="1"/>
          <p:nvPr/>
        </p:nvSpPr>
        <p:spPr>
          <a:xfrm>
            <a:off x="556863" y="4007354"/>
            <a:ext cx="1687114" cy="1136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/>
              <a:t>多边形网孔 </a:t>
            </a:r>
            <a:r>
              <a:rPr lang="en-US" altLang="zh-CN" sz="1000" b="1" dirty="0"/>
              <a:t>–</a:t>
            </a:r>
          </a:p>
          <a:p>
            <a:pPr>
              <a:lnSpc>
                <a:spcPct val="150000"/>
              </a:lnSpc>
            </a:pPr>
            <a:r>
              <a:rPr lang="zh-CN" altLang="en-US" sz="900" dirty="0"/>
              <a:t>由</a:t>
            </a:r>
            <a:r>
              <a:rPr lang="en-US" altLang="zh-CN" sz="900" dirty="0"/>
              <a:t>Cooler Master</a:t>
            </a:r>
            <a:r>
              <a:rPr lang="zh-CN" altLang="en-US" sz="900" dirty="0"/>
              <a:t>独家精密冲孔网技术打造的几何立体前面板，不仅拥有大量进气的特性还能同时有效过滤灰尘。</a:t>
            </a:r>
            <a:endParaRPr lang="en-US" altLang="zh-CN" sz="900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EB58CF29-B5C1-D71F-584A-BE97B08F1569}"/>
              </a:ext>
            </a:extLst>
          </p:cNvPr>
          <p:cNvSpPr txBox="1"/>
          <p:nvPr/>
        </p:nvSpPr>
        <p:spPr>
          <a:xfrm>
            <a:off x="556863" y="7796952"/>
            <a:ext cx="1870710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免工具水晶钢化玻璃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钢化玻璃侧透采用面工具拆装设计、表面刻有水晶纹理，安装便利且外观吸睛。若有搬运需求，使用者可以另外加装一颗螺丝加强固定侧板，确保移动过程不滑落。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227DEE62-BF3B-E612-A67F-52385CC0119B}"/>
              </a:ext>
            </a:extLst>
          </p:cNvPr>
          <p:cNvSpPr txBox="1"/>
          <p:nvPr/>
        </p:nvSpPr>
        <p:spPr>
          <a:xfrm>
            <a:off x="2788537" y="7816848"/>
            <a:ext cx="1754986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000" b="1" dirty="0"/>
              <a:t>可拆式</a:t>
            </a:r>
            <a:r>
              <a:rPr lang="zh-CN" altLang="en-US" sz="1000" b="1" dirty="0"/>
              <a:t>电</a:t>
            </a:r>
            <a:r>
              <a:rPr lang="zh-TW" altLang="en-US" sz="1000" b="1" dirty="0"/>
              <a:t>源遮罩</a:t>
            </a:r>
            <a:r>
              <a:rPr lang="en-US" altLang="zh-CN" sz="1000" b="1" dirty="0"/>
              <a:t>-</a:t>
            </a:r>
            <a:endParaRPr lang="en-US" altLang="zh-TW" sz="1000" b="1" dirty="0"/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TD500 Mesh V2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所标配的电源遮罩采用可拆式设计，使用者可以自由选择遮蔽或展示电源侧面设计。若不使用电源遮罩则可收纳于主机板架上，让您的系统更简洁，颜值加分。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C2CED11-AD25-AA23-6C45-E9F3D8841B19}"/>
              </a:ext>
            </a:extLst>
          </p:cNvPr>
          <p:cNvSpPr txBox="1"/>
          <p:nvPr/>
        </p:nvSpPr>
        <p:spPr>
          <a:xfrm>
            <a:off x="4787163" y="3937651"/>
            <a:ext cx="1687114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/>
              <a:t>多元化散热选择</a:t>
            </a:r>
            <a:r>
              <a:rPr lang="en-US" altLang="zh-CN" sz="1000" b="1" dirty="0"/>
              <a:t>–</a:t>
            </a:r>
          </a:p>
          <a:p>
            <a:pPr>
              <a:lnSpc>
                <a:spcPct val="150000"/>
              </a:lnSpc>
            </a:pPr>
            <a:r>
              <a:rPr lang="zh-CN" altLang="en-US" sz="900" dirty="0"/>
              <a:t>全机身可安装多达七颗</a:t>
            </a:r>
            <a:r>
              <a:rPr lang="en-US" altLang="zh-CN" sz="900" dirty="0"/>
              <a:t>120mm</a:t>
            </a:r>
            <a:r>
              <a:rPr lang="zh-CN" altLang="en-US" sz="900" dirty="0"/>
              <a:t>风扇且前面板与上盖皆可以安装</a:t>
            </a:r>
            <a:r>
              <a:rPr lang="en-US" altLang="zh-CN" sz="900" dirty="0"/>
              <a:t>360mm</a:t>
            </a:r>
            <a:r>
              <a:rPr lang="zh-CN" altLang="en-US" sz="900" dirty="0"/>
              <a:t>水冷排，确保系统高效散热，效能稳定不受限。</a:t>
            </a:r>
            <a:endParaRPr lang="en-US" altLang="zh-CN" sz="900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01B5E80-289E-9B45-F001-BAFE0FFDC39E}"/>
              </a:ext>
            </a:extLst>
          </p:cNvPr>
          <p:cNvSpPr txBox="1"/>
          <p:nvPr/>
        </p:nvSpPr>
        <p:spPr>
          <a:xfrm>
            <a:off x="2577134" y="4009727"/>
            <a:ext cx="1831265" cy="92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000" b="1" dirty="0"/>
              <a:t>支持</a:t>
            </a:r>
            <a:r>
              <a:rPr lang="en-US" altLang="zh-TW" sz="1000" b="1" dirty="0"/>
              <a:t>USB 3.2 Gen 2 Type C –</a:t>
            </a:r>
          </a:p>
          <a:p>
            <a:pPr>
              <a:lnSpc>
                <a:spcPct val="150000"/>
              </a:lnSpc>
            </a:pPr>
            <a:r>
              <a:rPr lang="en-US" altLang="zh-TW" sz="900" dirty="0"/>
              <a:t>I/O</a:t>
            </a:r>
            <a:r>
              <a:rPr lang="zh-TW" altLang="en-US" sz="900" dirty="0"/>
              <a:t>面板附有</a:t>
            </a:r>
            <a:r>
              <a:rPr lang="en-US" altLang="zh-TW" sz="900" dirty="0"/>
              <a:t>USB 3.2 Gen 2 Type C</a:t>
            </a:r>
            <a:r>
              <a:rPr lang="zh-TW" altLang="en-US" sz="900" dirty="0"/>
              <a:t>接头，让您资料传输快速不卡顿，兼容更多设备。</a:t>
            </a:r>
            <a:endParaRPr lang="en-US" altLang="zh-TW" sz="9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EE11A0-E0B6-4E84-74B5-6FF1E481020F}"/>
              </a:ext>
            </a:extLst>
          </p:cNvPr>
          <p:cNvSpPr txBox="1"/>
          <p:nvPr/>
        </p:nvSpPr>
        <p:spPr>
          <a:xfrm>
            <a:off x="453390" y="87172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Feature Highlights</a:t>
            </a:r>
            <a:endParaRPr lang="zh-CN" altLang="en-US" sz="2400" b="1" dirty="0">
              <a:solidFill>
                <a:schemeClr val="accent1"/>
              </a:solidFill>
              <a:latin typeface="Teko SemiBold" panose="02000000000000000000" pitchFamily="2" charset="0"/>
              <a:cs typeface="Teko SemiBold" panose="02000000000000000000" pitchFamily="2" charset="0"/>
            </a:endParaRPr>
          </a:p>
        </p:txBody>
      </p:sp>
      <p:pic>
        <p:nvPicPr>
          <p:cNvPr id="62" name="圖片版面配置區 2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0" y="1590708"/>
            <a:ext cx="2212043" cy="2212043"/>
          </a:xfrm>
        </p:spPr>
      </p:pic>
      <p:pic>
        <p:nvPicPr>
          <p:cNvPr id="63" name="圖片版面配置區 2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6" t="14196" r="13233" b="47854"/>
          <a:stretch/>
        </p:blipFill>
        <p:spPr>
          <a:xfrm>
            <a:off x="2617160" y="1874581"/>
            <a:ext cx="1882291" cy="1859281"/>
          </a:xfrm>
        </p:spPr>
      </p:pic>
      <p:pic>
        <p:nvPicPr>
          <p:cNvPr id="64" name="圖片版面配置區 24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10979" r="11042" b="9025"/>
          <a:stretch/>
        </p:blipFill>
        <p:spPr>
          <a:xfrm>
            <a:off x="4683760" y="1935480"/>
            <a:ext cx="1732280" cy="1813560"/>
          </a:xfrm>
        </p:spPr>
      </p:pic>
      <p:pic>
        <p:nvPicPr>
          <p:cNvPr id="65" name="圖片版面配置區 25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4" y="5701337"/>
            <a:ext cx="2176118" cy="2176118"/>
          </a:xfrm>
        </p:spPr>
      </p:pic>
      <p:pic>
        <p:nvPicPr>
          <p:cNvPr id="66" name="圖片版面配置區 20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4453" r="47740" b="1939"/>
          <a:stretch/>
        </p:blipFill>
        <p:spPr>
          <a:xfrm>
            <a:off x="2397057" y="5936859"/>
            <a:ext cx="1880304" cy="2106004"/>
          </a:xfrm>
        </p:spPr>
      </p:pic>
      <p:pic>
        <p:nvPicPr>
          <p:cNvPr id="67" name="圖片版面配置區 2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b="33714"/>
          <a:stretch/>
        </p:blipFill>
        <p:spPr>
          <a:xfrm>
            <a:off x="4654549" y="5616504"/>
            <a:ext cx="2233649" cy="2022546"/>
          </a:xfrm>
        </p:spPr>
      </p:pic>
      <p:sp>
        <p:nvSpPr>
          <p:cNvPr id="68" name="橢圓 67"/>
          <p:cNvSpPr/>
          <p:nvPr/>
        </p:nvSpPr>
        <p:spPr>
          <a:xfrm>
            <a:off x="5191553" y="6057900"/>
            <a:ext cx="205948" cy="2175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6128169" y="6301559"/>
            <a:ext cx="205948" cy="21757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本框 82">
            <a:extLst>
              <a:ext uri="{FF2B5EF4-FFF2-40B4-BE49-F238E27FC236}">
                <a16:creationId xmlns:a16="http://schemas.microsoft.com/office/drawing/2014/main" id="{227DEE62-BF3B-E612-A67F-52385CC0119B}"/>
              </a:ext>
            </a:extLst>
          </p:cNvPr>
          <p:cNvSpPr txBox="1"/>
          <p:nvPr/>
        </p:nvSpPr>
        <p:spPr>
          <a:xfrm>
            <a:off x="4642800" y="7817637"/>
            <a:ext cx="1754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可拆式上盖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机箱上盖采用可拆式设计，使用者可以先拆除上板，将水冷排直接安装于上板后再装回机箱内，操作更便利，安装不再受小空间限制。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87615826"/>
      </p:ext>
    </p:extLst>
  </p:cSld>
  <p:clrMapOvr>
    <a:masterClrMapping/>
  </p:clrMapOvr>
</p:sld>
</file>

<file path=ppt/theme/theme1.xml><?xml version="1.0" encoding="utf-8"?>
<a:theme xmlns:a="http://schemas.openxmlformats.org/drawingml/2006/main" name="CM2016_Blue_169">
  <a:themeElements>
    <a:clrScheme name="CM Colors 2018">
      <a:dk1>
        <a:srgbClr val="55565A"/>
      </a:dk1>
      <a:lt1>
        <a:srgbClr val="A7A8AA"/>
      </a:lt1>
      <a:dk2>
        <a:srgbClr val="55565A"/>
      </a:dk2>
      <a:lt2>
        <a:srgbClr val="C8C9C7"/>
      </a:lt2>
      <a:accent1>
        <a:srgbClr val="84329B"/>
      </a:accent1>
      <a:accent2>
        <a:srgbClr val="BD74D2"/>
      </a:accent2>
      <a:accent3>
        <a:srgbClr val="D3A2E1"/>
      </a:accent3>
      <a:accent4>
        <a:srgbClr val="E9D0F0"/>
      </a:accent4>
      <a:accent5>
        <a:srgbClr val="000000"/>
      </a:accent5>
      <a:accent6>
        <a:srgbClr val="FFFFFF"/>
      </a:accent6>
      <a:hlink>
        <a:srgbClr val="BD74D2"/>
      </a:hlink>
      <a:folHlink>
        <a:srgbClr val="601DAF"/>
      </a:folHlink>
    </a:clrScheme>
    <a:fontScheme name="CM FONTS 2018">
      <a:majorFont>
        <a:latin typeface="Oswald"/>
        <a:ea typeface=""/>
        <a:cs typeface="Meiryo UI"/>
      </a:majorFont>
      <a:minorFont>
        <a:latin typeface="Noto Sans"/>
        <a:ea typeface=""/>
        <a:cs typeface="Meiry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6F8509-591B-4664-81D9-450FBB100D51}" vid="{8A312827-E662-4360-9CED-E44A69FC8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 Product Sheet Template 2018 MSOffice 2016_v4</Template>
  <TotalTime>4803</TotalTime>
  <Words>1049</Words>
  <Application>Microsoft Office PowerPoint</Application>
  <PresentationFormat>A4 紙張 (210x297 公釐)</PresentationFormat>
  <Paragraphs>151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5" baseType="lpstr">
      <vt:lpstr>新細明體</vt:lpstr>
      <vt:lpstr>Noto Sans</vt:lpstr>
      <vt:lpstr>Meiryo UI</vt:lpstr>
      <vt:lpstr>Meiryo</vt:lpstr>
      <vt:lpstr>Oswald</vt:lpstr>
      <vt:lpstr>Microsoft YaHei</vt:lpstr>
      <vt:lpstr>Calibri</vt:lpstr>
      <vt:lpstr>Microsoft YaHei</vt:lpstr>
      <vt:lpstr>Verdana</vt:lpstr>
      <vt:lpstr>Arial</vt:lpstr>
      <vt:lpstr>Teko SemiBold</vt:lpstr>
      <vt:lpstr>Noto Sans Med</vt:lpstr>
      <vt:lpstr>CM2016_Blue_169</vt:lpstr>
      <vt:lpstr>精致至极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 Thoo</dc:creator>
  <cp:lastModifiedBy>Zoe_Zhang張校</cp:lastModifiedBy>
  <cp:revision>232</cp:revision>
  <cp:lastPrinted>2016-09-23T03:32:49Z</cp:lastPrinted>
  <dcterms:created xsi:type="dcterms:W3CDTF">2018-04-04T08:21:49Z</dcterms:created>
  <dcterms:modified xsi:type="dcterms:W3CDTF">2024-04-23T07:00:10Z</dcterms:modified>
</cp:coreProperties>
</file>